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0" r:id="rId1"/>
  </p:sldMasterIdLst>
  <p:notesMasterIdLst>
    <p:notesMasterId r:id="rId28"/>
  </p:notesMasterIdLst>
  <p:sldIdLst>
    <p:sldId id="277" r:id="rId2"/>
    <p:sldId id="281" r:id="rId3"/>
    <p:sldId id="279" r:id="rId4"/>
    <p:sldId id="258" r:id="rId5"/>
    <p:sldId id="261" r:id="rId6"/>
    <p:sldId id="263" r:id="rId7"/>
    <p:sldId id="264" r:id="rId8"/>
    <p:sldId id="266" r:id="rId9"/>
    <p:sldId id="265" r:id="rId10"/>
    <p:sldId id="272" r:id="rId11"/>
    <p:sldId id="270" r:id="rId12"/>
    <p:sldId id="273" r:id="rId13"/>
    <p:sldId id="262" r:id="rId14"/>
    <p:sldId id="284" r:id="rId15"/>
    <p:sldId id="286" r:id="rId16"/>
    <p:sldId id="271" r:id="rId17"/>
    <p:sldId id="274" r:id="rId18"/>
    <p:sldId id="289" r:id="rId19"/>
    <p:sldId id="285" r:id="rId20"/>
    <p:sldId id="280" r:id="rId21"/>
    <p:sldId id="287" r:id="rId22"/>
    <p:sldId id="288" r:id="rId23"/>
    <p:sldId id="276" r:id="rId24"/>
    <p:sldId id="282" r:id="rId25"/>
    <p:sldId id="260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DDC4B3-995B-42BD-96C9-0022E5B8F164}" v="48" dt="2023-10-05T08:59:14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D8059-3AF0-4757-9E99-A85F8F0CBF18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7D035-17C1-4C2B-9C2B-31A5931922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93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D4D34-9248-4420-ABD7-2559EE4EA5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D4D34-9248-4420-ABD7-2559EE4EA5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3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49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8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771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72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3633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28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68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4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8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4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69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6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4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7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762000" y="940730"/>
            <a:ext cx="10708640" cy="1325563"/>
          </a:xfrm>
        </p:spPr>
        <p:txBody>
          <a:bodyPr>
            <a:noAutofit/>
          </a:bodyPr>
          <a:lstStyle/>
          <a:p>
            <a:r>
              <a:rPr lang="en-US" b="1" dirty="0"/>
              <a:t>     </a:t>
            </a:r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Introduction to Spring Framework</a:t>
            </a:r>
            <a:b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      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07" y="3611952"/>
            <a:ext cx="7744427" cy="2305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6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66B8C37-596E-9BFA-8257-5A7CF5F1E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0" t="27111" r="19582" b="22963"/>
          <a:stretch/>
        </p:blipFill>
        <p:spPr>
          <a:xfrm>
            <a:off x="0" y="1300480"/>
            <a:ext cx="9394371" cy="4556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E82634-776D-AC7C-7006-1D80F2EAB363}"/>
              </a:ext>
            </a:extLst>
          </p:cNvPr>
          <p:cNvSpPr txBox="1"/>
          <p:nvPr/>
        </p:nvSpPr>
        <p:spPr>
          <a:xfrm>
            <a:off x="243840" y="355600"/>
            <a:ext cx="327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Spring Bean 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2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5D328C-AD26-A98D-0AE8-C2C86F692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27408" r="22250" b="20444"/>
          <a:stretch/>
        </p:blipFill>
        <p:spPr>
          <a:xfrm>
            <a:off x="1" y="1409441"/>
            <a:ext cx="9296400" cy="4590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3FCC1-04B8-611F-5589-FAB97AEB21A8}"/>
              </a:ext>
            </a:extLst>
          </p:cNvPr>
          <p:cNvSpPr txBox="1"/>
          <p:nvPr/>
        </p:nvSpPr>
        <p:spPr>
          <a:xfrm>
            <a:off x="927804" y="709159"/>
            <a:ext cx="398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IOC Container 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62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4A424B-20C1-12B2-733D-5EB6347A6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3" t="26963" r="20167" b="21630"/>
          <a:stretch/>
        </p:blipFill>
        <p:spPr>
          <a:xfrm>
            <a:off x="0" y="1249680"/>
            <a:ext cx="9533740" cy="4358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B0B634-A63B-3F15-9A56-1143CFF2ED9B}"/>
              </a:ext>
            </a:extLst>
          </p:cNvPr>
          <p:cNvSpPr txBox="1"/>
          <p:nvPr/>
        </p:nvSpPr>
        <p:spPr>
          <a:xfrm>
            <a:off x="358140" y="358894"/>
            <a:ext cx="6101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Types of IOC Container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28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18D7E27-48D9-0026-7CC0-C6E06CCEC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7" t="27143" r="18393" b="25237"/>
          <a:stretch/>
        </p:blipFill>
        <p:spPr>
          <a:xfrm>
            <a:off x="1130977" y="1532666"/>
            <a:ext cx="9926997" cy="4590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23EF2-A1AD-48E2-235E-42122868E77E}"/>
              </a:ext>
            </a:extLst>
          </p:cNvPr>
          <p:cNvSpPr txBox="1"/>
          <p:nvPr/>
        </p:nvSpPr>
        <p:spPr>
          <a:xfrm>
            <a:off x="1098923" y="734948"/>
            <a:ext cx="610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2800" b="1" i="0" dirty="0">
                <a:solidFill>
                  <a:schemeClr val="accent2"/>
                </a:solidFill>
                <a:effectLst/>
                <a:latin typeface="Georgia" panose="02040502050405020303" pitchFamily="18" charset="0"/>
              </a:rPr>
              <a:t>Structure of Code :-</a:t>
            </a:r>
          </a:p>
        </p:txBody>
      </p:sp>
    </p:spTree>
    <p:extLst>
      <p:ext uri="{BB962C8B-B14F-4D97-AF65-F5344CB8AC3E}">
        <p14:creationId xmlns:p14="http://schemas.microsoft.com/office/powerpoint/2010/main" val="233346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61659F-C904-3920-50B7-660440E4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4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CB6B7D4-CF8B-0DD4-0C66-8143FB17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7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F7EA63-64B5-10C4-5BCB-E35F9C1670AF}"/>
              </a:ext>
            </a:extLst>
          </p:cNvPr>
          <p:cNvSpPr txBox="1"/>
          <p:nvPr/>
        </p:nvSpPr>
        <p:spPr>
          <a:xfrm>
            <a:off x="193040" y="29464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Dependency Injection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B2950-574D-DA3C-E8BA-FFFB1035C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9" t="26815" r="18166" b="22815"/>
          <a:stretch/>
        </p:blipFill>
        <p:spPr>
          <a:xfrm>
            <a:off x="0" y="1458410"/>
            <a:ext cx="9550400" cy="43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4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914C957-4B71-7496-87E2-6ECC56686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3" t="21333" r="18000" b="28741"/>
          <a:stretch/>
        </p:blipFill>
        <p:spPr>
          <a:xfrm>
            <a:off x="0" y="687977"/>
            <a:ext cx="943864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780D9-20D6-C8A0-0356-BF64018D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E5FCB-82B1-1FEC-BCE3-6EDB4588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6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42BC6-CE2E-3CCA-77C6-F802B6626FAE}"/>
              </a:ext>
            </a:extLst>
          </p:cNvPr>
          <p:cNvSpPr txBox="1"/>
          <p:nvPr/>
        </p:nvSpPr>
        <p:spPr>
          <a:xfrm>
            <a:off x="561340" y="1606957"/>
            <a:ext cx="83489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 </a:t>
            </a:r>
            <a:r>
              <a:rPr lang="en-US" sz="4400" dirty="0">
                <a:latin typeface="Angsana New" panose="020B0502040204020203" pitchFamily="18" charset="-34"/>
                <a:cs typeface="Angsana New" panose="020B0502040204020203" pitchFamily="18" charset="-34"/>
              </a:rPr>
              <a:t>1. Overview of Spring</a:t>
            </a:r>
          </a:p>
          <a:p>
            <a:pPr rtl="0"/>
            <a:r>
              <a:rPr lang="en-US" sz="4400" dirty="0">
                <a:latin typeface="Angsana New" panose="020B0502040204020203" pitchFamily="18" charset="-34"/>
                <a:cs typeface="Angsana New" panose="020B0502040204020203" pitchFamily="18" charset="-34"/>
              </a:rPr>
              <a:t> 2. Spring Framework Modules</a:t>
            </a:r>
          </a:p>
          <a:p>
            <a:pPr rtl="0"/>
            <a:r>
              <a:rPr lang="en-US" sz="4400" dirty="0">
                <a:latin typeface="Angsana New" panose="020B0502040204020203" pitchFamily="18" charset="-34"/>
                <a:cs typeface="Angsana New" panose="020B0502040204020203" pitchFamily="18" charset="-34"/>
              </a:rPr>
              <a:t> 3. Inversion of control </a:t>
            </a:r>
          </a:p>
          <a:p>
            <a:pPr rtl="0"/>
            <a:r>
              <a:rPr lang="en-US" sz="4400" dirty="0">
                <a:latin typeface="Angsana New" panose="020B0502040204020203" pitchFamily="18" charset="-34"/>
                <a:cs typeface="Angsana New" panose="020B0502040204020203" pitchFamily="18" charset="-34"/>
              </a:rPr>
              <a:t> 4. Dependency Injection</a:t>
            </a:r>
          </a:p>
          <a:p>
            <a:pPr rtl="0"/>
            <a:r>
              <a:rPr lang="en-US" sz="4400" dirty="0">
                <a:latin typeface="Angsana New" panose="020B0502040204020203" pitchFamily="18" charset="-34"/>
                <a:cs typeface="Angsana New" panose="020B0502040204020203" pitchFamily="18" charset="-34"/>
              </a:rPr>
              <a:t> 5. Bean life Cycle </a:t>
            </a:r>
          </a:p>
          <a:p>
            <a:pPr rtl="0"/>
            <a:r>
              <a:rPr lang="en-US" sz="4400" dirty="0">
                <a:latin typeface="Angsana New" panose="020B0502040204020203" pitchFamily="18" charset="-34"/>
                <a:cs typeface="Angsana New" panose="020B0502040204020203" pitchFamily="18" charset="-34"/>
              </a:rPr>
              <a:t>6. Scope of Bean</a:t>
            </a:r>
          </a:p>
          <a:p>
            <a:pPr rtl="0"/>
            <a:r>
              <a:rPr lang="en-US" sz="4400" dirty="0">
                <a:latin typeface="Angsana New" panose="020B0502040204020203" pitchFamily="18" charset="-34"/>
                <a:cs typeface="Angsana New" panose="020B0502040204020203" pitchFamily="18" charset="-34"/>
              </a:rPr>
              <a:t> 7. Concept of </a:t>
            </a:r>
            <a:r>
              <a:rPr lang="en-US" sz="4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AutoWiring</a:t>
            </a:r>
            <a:r>
              <a:rPr lang="en-US" sz="4400" dirty="0">
                <a:latin typeface="Angsana New" panose="020B0502040204020203" pitchFamily="18" charset="-34"/>
                <a:cs typeface="Angsana New" panose="020B0502040204020203" pitchFamily="18" charset="-34"/>
              </a:rPr>
              <a:t>.</a:t>
            </a:r>
            <a:endParaRPr lang="en-US" sz="2400" dirty="0">
              <a:latin typeface="Angsana New" panose="020B0502040204020203" pitchFamily="18" charset="-34"/>
              <a:cs typeface="Angsana New" panose="020B0502040204020203" pitchFamily="18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3CDBD-4233-68EB-DB3E-8D3D077CC7F3}"/>
              </a:ext>
            </a:extLst>
          </p:cNvPr>
          <p:cNvSpPr txBox="1"/>
          <p:nvPr/>
        </p:nvSpPr>
        <p:spPr>
          <a:xfrm>
            <a:off x="467360" y="511284"/>
            <a:ext cx="32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2"/>
                </a:solidFill>
              </a:rPr>
              <a:t>Outlines :-</a:t>
            </a:r>
          </a:p>
        </p:txBody>
      </p:sp>
    </p:spTree>
    <p:extLst>
      <p:ext uri="{BB962C8B-B14F-4D97-AF65-F5344CB8AC3E}">
        <p14:creationId xmlns:p14="http://schemas.microsoft.com/office/powerpoint/2010/main" val="294350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ean life cycle&#10;&#10;Description automatically generated">
            <a:extLst>
              <a:ext uri="{FF2B5EF4-FFF2-40B4-BE49-F238E27FC236}">
                <a16:creationId xmlns:a16="http://schemas.microsoft.com/office/drawing/2014/main" id="{6BA21682-ECEA-79CE-D35A-96834310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"/>
            <a:ext cx="9615153" cy="4348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12991-8C51-B093-61BF-514F0E775FB2}"/>
              </a:ext>
            </a:extLst>
          </p:cNvPr>
          <p:cNvSpPr txBox="1"/>
          <p:nvPr/>
        </p:nvSpPr>
        <p:spPr>
          <a:xfrm>
            <a:off x="325120" y="254000"/>
            <a:ext cx="510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75000"/>
                  </a:schemeClr>
                </a:solidFill>
              </a:rPr>
              <a:t>Spring Bean Life Cycle :-</a:t>
            </a:r>
          </a:p>
        </p:txBody>
      </p:sp>
    </p:spTree>
    <p:extLst>
      <p:ext uri="{BB962C8B-B14F-4D97-AF65-F5344CB8AC3E}">
        <p14:creationId xmlns:p14="http://schemas.microsoft.com/office/powerpoint/2010/main" val="1629115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250813-828A-205B-1053-B512223F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F26BF7-A7C3-A790-0486-378CBE89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5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5276FF1-5962-61EC-BA9E-391D9B34C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2" t="24444" r="28626" b="30667"/>
          <a:stretch/>
        </p:blipFill>
        <p:spPr>
          <a:xfrm>
            <a:off x="304801" y="1335286"/>
            <a:ext cx="9113520" cy="45296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9DC26D-EA8E-8674-1200-3F839774831F}"/>
              </a:ext>
            </a:extLst>
          </p:cNvPr>
          <p:cNvSpPr txBox="1"/>
          <p:nvPr/>
        </p:nvSpPr>
        <p:spPr>
          <a:xfrm>
            <a:off x="1072950" y="337761"/>
            <a:ext cx="6101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3200" b="1" i="0" dirty="0">
                <a:solidFill>
                  <a:schemeClr val="accent2"/>
                </a:solidFill>
                <a:effectLst/>
                <a:latin typeface="Georgia" panose="02040502050405020303" pitchFamily="18" charset="0"/>
              </a:rPr>
              <a:t>Spring </a:t>
            </a:r>
            <a:r>
              <a:rPr lang="en-IN" sz="3200" b="1" i="0" dirty="0" err="1">
                <a:solidFill>
                  <a:schemeClr val="accent2"/>
                </a:solidFill>
                <a:effectLst/>
                <a:latin typeface="Georgia" panose="02040502050405020303" pitchFamily="18" charset="0"/>
              </a:rPr>
              <a:t>AutoWiring</a:t>
            </a:r>
            <a:r>
              <a:rPr lang="en-IN" sz="3200" b="1" i="0" dirty="0">
                <a:solidFill>
                  <a:schemeClr val="accent2"/>
                </a:solidFill>
                <a:effectLst/>
                <a:latin typeface="Georgia" panose="02040502050405020303" pitchFamily="18" charset="0"/>
              </a:rPr>
              <a:t> Modes</a:t>
            </a:r>
          </a:p>
        </p:txBody>
      </p:sp>
    </p:spTree>
    <p:extLst>
      <p:ext uri="{BB962C8B-B14F-4D97-AF65-F5344CB8AC3E}">
        <p14:creationId xmlns:p14="http://schemas.microsoft.com/office/powerpoint/2010/main" val="1481720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F9437FD-D1A5-51C8-B18C-96BBF1FB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C35421-6180-AB4C-4585-00A665D7A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4" t="18761" r="28314" b="20774"/>
          <a:stretch/>
        </p:blipFill>
        <p:spPr>
          <a:xfrm>
            <a:off x="0" y="877186"/>
            <a:ext cx="9090837" cy="5103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543BC5-8409-B5B2-4414-CD8027C5AFA5}"/>
              </a:ext>
            </a:extLst>
          </p:cNvPr>
          <p:cNvSpPr txBox="1"/>
          <p:nvPr/>
        </p:nvSpPr>
        <p:spPr>
          <a:xfrm>
            <a:off x="538480" y="71120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3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51A6A9-8310-7F11-9A73-E8B57487EF86}"/>
              </a:ext>
            </a:extLst>
          </p:cNvPr>
          <p:cNvSpPr/>
          <p:nvPr/>
        </p:nvSpPr>
        <p:spPr>
          <a:xfrm>
            <a:off x="587829" y="2505670"/>
            <a:ext cx="8175171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77880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68" y="28762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is Spring Framework 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3639" y="1326524"/>
            <a:ext cx="1141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Spring is </a:t>
            </a:r>
            <a:r>
              <a:rPr lang="en-US" sz="2800" b="1" dirty="0"/>
              <a:t>the most popular application development framework</a:t>
            </a:r>
            <a:r>
              <a:rPr lang="en-US" sz="2800" dirty="0"/>
              <a:t> for </a:t>
            </a:r>
            <a:r>
              <a:rPr lang="en-US" sz="2800" b="1" dirty="0"/>
              <a:t>enterprise java.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639" y="2385714"/>
            <a:ext cx="10818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v"/>
            </a:pPr>
            <a:r>
              <a:rPr lang="en-US" sz="2800" dirty="0"/>
              <a:t>Open Source java platform since 2003.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639" y="3319527"/>
            <a:ext cx="1085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Spring support all major application servers and JEE Standards.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639" y="4253340"/>
            <a:ext cx="1057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v"/>
            </a:pPr>
            <a:r>
              <a:rPr lang="en-US" sz="2800" dirty="0"/>
              <a:t>Spring handlers the infrastructure so you can focus on application.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400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F7BB1D-5656-AA27-D8D3-36136E71F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1" t="27602" r="17465" b="20593"/>
          <a:stretch/>
        </p:blipFill>
        <p:spPr>
          <a:xfrm>
            <a:off x="1" y="1479107"/>
            <a:ext cx="9398000" cy="4752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85EF44-C527-A909-0BE1-8F26FB32C632}"/>
              </a:ext>
            </a:extLst>
          </p:cNvPr>
          <p:cNvSpPr txBox="1"/>
          <p:nvPr/>
        </p:nvSpPr>
        <p:spPr>
          <a:xfrm>
            <a:off x="542259" y="469236"/>
            <a:ext cx="78574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en-US" sz="4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 of Spring Framework</a:t>
            </a:r>
            <a:r>
              <a:rPr lang="en-US" sz="36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317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1D9453-4AFA-36A5-F03B-6BDD31157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6" t="27288" r="29226" b="20310"/>
          <a:stretch/>
        </p:blipFill>
        <p:spPr>
          <a:xfrm>
            <a:off x="1097280" y="1168400"/>
            <a:ext cx="7474294" cy="5598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F5F4B-E648-80D2-BA9B-32FD28196385}"/>
              </a:ext>
            </a:extLst>
          </p:cNvPr>
          <p:cNvSpPr txBox="1"/>
          <p:nvPr/>
        </p:nvSpPr>
        <p:spPr>
          <a:xfrm>
            <a:off x="610308" y="223034"/>
            <a:ext cx="6103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Spring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6994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844DEE6-C4F8-8F18-E72F-9636529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7" t="27132" r="18111" b="21240"/>
          <a:stretch/>
        </p:blipFill>
        <p:spPr>
          <a:xfrm>
            <a:off x="0" y="1670579"/>
            <a:ext cx="8839200" cy="4603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3D5877-09F6-62C7-5020-BF14C4BC0E02}"/>
              </a:ext>
            </a:extLst>
          </p:cNvPr>
          <p:cNvSpPr txBox="1"/>
          <p:nvPr/>
        </p:nvSpPr>
        <p:spPr>
          <a:xfrm flipH="1">
            <a:off x="573803" y="518210"/>
            <a:ext cx="380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Core Modules </a:t>
            </a:r>
          </a:p>
        </p:txBody>
      </p:sp>
    </p:spTree>
    <p:extLst>
      <p:ext uri="{BB962C8B-B14F-4D97-AF65-F5344CB8AC3E}">
        <p14:creationId xmlns:p14="http://schemas.microsoft.com/office/powerpoint/2010/main" val="230085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DF56CB-A6F6-130C-33F4-07F87EE91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5" t="27287" r="18716" b="21240"/>
          <a:stretch/>
        </p:blipFill>
        <p:spPr>
          <a:xfrm>
            <a:off x="0" y="1621971"/>
            <a:ext cx="9416143" cy="4796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665C7B-CE89-994B-8C2E-F3E93DDC067E}"/>
              </a:ext>
            </a:extLst>
          </p:cNvPr>
          <p:cNvSpPr txBox="1"/>
          <p:nvPr/>
        </p:nvSpPr>
        <p:spPr>
          <a:xfrm>
            <a:off x="356444" y="405303"/>
            <a:ext cx="563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Data access/Integration </a:t>
            </a:r>
          </a:p>
        </p:txBody>
      </p:sp>
    </p:spTree>
    <p:extLst>
      <p:ext uri="{BB962C8B-B14F-4D97-AF65-F5344CB8AC3E}">
        <p14:creationId xmlns:p14="http://schemas.microsoft.com/office/powerpoint/2010/main" val="307156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3037D4-3966-E631-0A4A-34B0B47ED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2" t="27596" r="17848" b="20775"/>
          <a:stretch/>
        </p:blipFill>
        <p:spPr>
          <a:xfrm>
            <a:off x="0" y="1299704"/>
            <a:ext cx="8038215" cy="5209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D2EE3-0123-4CE1-7B44-3D19DE7CCB8A}"/>
              </a:ext>
            </a:extLst>
          </p:cNvPr>
          <p:cNvSpPr txBox="1"/>
          <p:nvPr/>
        </p:nvSpPr>
        <p:spPr>
          <a:xfrm>
            <a:off x="338976" y="348343"/>
            <a:ext cx="6368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Web(MVC/Remoting) Module :-</a:t>
            </a:r>
          </a:p>
        </p:txBody>
      </p:sp>
    </p:spTree>
    <p:extLst>
      <p:ext uri="{BB962C8B-B14F-4D97-AF65-F5344CB8AC3E}">
        <p14:creationId xmlns:p14="http://schemas.microsoft.com/office/powerpoint/2010/main" val="409563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6B5555-8050-1EF3-D77F-07E24D7AB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8" t="27132" r="17761" b="20000"/>
          <a:stretch/>
        </p:blipFill>
        <p:spPr>
          <a:xfrm>
            <a:off x="0" y="2232837"/>
            <a:ext cx="9168073" cy="4157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2793F-25B3-8103-848D-2B958FFF2B46}"/>
              </a:ext>
            </a:extLst>
          </p:cNvPr>
          <p:cNvSpPr txBox="1"/>
          <p:nvPr/>
        </p:nvSpPr>
        <p:spPr>
          <a:xfrm flipH="1">
            <a:off x="704937" y="669851"/>
            <a:ext cx="468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17264260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|2.3|1.9|1.8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830</TotalTime>
  <Words>145</Words>
  <Application>Microsoft Office PowerPoint</Application>
  <PresentationFormat>Widescreen</PresentationFormat>
  <Paragraphs>31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Aharoni</vt:lpstr>
      <vt:lpstr>Angsana New</vt:lpstr>
      <vt:lpstr>Arial</vt:lpstr>
      <vt:lpstr>Calibri</vt:lpstr>
      <vt:lpstr>Georgia</vt:lpstr>
      <vt:lpstr>Trebuchet MS</vt:lpstr>
      <vt:lpstr>Wingdings</vt:lpstr>
      <vt:lpstr>Wingdings 3</vt:lpstr>
      <vt:lpstr>Facet</vt:lpstr>
      <vt:lpstr>     Introduction to Spring Framework                      </vt:lpstr>
      <vt:lpstr>PowerPoint Presentation</vt:lpstr>
      <vt:lpstr>What is Spring Framework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Introduction to Spring Framework                      </dc:title>
  <dc:creator>Tamrakar, Krati (Cognizant)</dc:creator>
  <cp:lastModifiedBy>Tamrakar, Krati (Cognizant)</cp:lastModifiedBy>
  <cp:revision>2</cp:revision>
  <dcterms:created xsi:type="dcterms:W3CDTF">2023-10-03T05:31:11Z</dcterms:created>
  <dcterms:modified xsi:type="dcterms:W3CDTF">2024-01-19T06:50:17Z</dcterms:modified>
</cp:coreProperties>
</file>